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335" r:id="rId4"/>
    <p:sldId id="351" r:id="rId5"/>
    <p:sldId id="337" r:id="rId6"/>
    <p:sldId id="338" r:id="rId7"/>
    <p:sldId id="339" r:id="rId8"/>
    <p:sldId id="340" r:id="rId9"/>
    <p:sldId id="341" r:id="rId10"/>
    <p:sldId id="343" r:id="rId11"/>
    <p:sldId id="344" r:id="rId12"/>
    <p:sldId id="347" r:id="rId13"/>
    <p:sldId id="346" r:id="rId14"/>
    <p:sldId id="345" r:id="rId15"/>
    <p:sldId id="348" r:id="rId16"/>
    <p:sldId id="350" r:id="rId17"/>
    <p:sldId id="349" r:id="rId18"/>
    <p:sldId id="352" r:id="rId19"/>
    <p:sldId id="354" r:id="rId20"/>
    <p:sldId id="355" r:id="rId21"/>
    <p:sldId id="356" r:id="rId22"/>
    <p:sldId id="357" r:id="rId23"/>
    <p:sldId id="358" r:id="rId24"/>
    <p:sldId id="258" r:id="rId25"/>
    <p:sldId id="259" r:id="rId26"/>
    <p:sldId id="260" r:id="rId27"/>
    <p:sldId id="274" r:id="rId28"/>
    <p:sldId id="275" r:id="rId29"/>
    <p:sldId id="278" r:id="rId30"/>
    <p:sldId id="270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175EA-4D8B-89B0-A56B-0960CAA03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658D56-A828-7A20-A79B-961F409FC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6BBBE6-35B0-3782-4D06-776F8192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FB5F12-F082-8F22-E5A3-F9CBD2F7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0C9B1D-C730-5A24-DFD9-6EE9F55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8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CBB65-CBC4-4BF7-A086-83981136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94E991-9EAB-1DAD-CCF5-E9243CEC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BFACD1-EF26-A96D-0483-8C5A21E5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AA3A40-DE22-F2F0-D97A-FE4B7F26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890A6-4C05-8D6A-DADB-C3378CB0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15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88B191-95EA-95E5-5CCF-1FFE17A93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844183-4D48-345C-2C3D-FB45C7A2D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6F0686-DE76-A0AA-F468-35FF5E68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9877B-C0E5-2E1F-7AB5-A52E383A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5E1B1-12E4-1AB8-828E-86B1132A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55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02DF65F2-F0F9-4FEA-A691-9B4FD7798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18" y="0"/>
            <a:ext cx="3223253" cy="636314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DEDA58A-615C-41E9-BB01-EB81863FF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31" y="0"/>
            <a:ext cx="2489469" cy="1585956"/>
          </a:xfrm>
          <a:prstGeom prst="rect">
            <a:avLst/>
          </a:prstGeom>
        </p:spPr>
      </p:pic>
      <p:pic>
        <p:nvPicPr>
          <p:cNvPr id="7" name="Afbeelding 12">
            <a:extLst>
              <a:ext uri="{FF2B5EF4-FFF2-40B4-BE49-F238E27FC236}">
                <a16:creationId xmlns:a16="http://schemas.microsoft.com/office/drawing/2014/main" id="{E7FFCB39-9B18-491C-BAA6-C926B32CD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30" y="6346977"/>
            <a:ext cx="7274903" cy="511023"/>
          </a:xfrm>
          <a:prstGeom prst="rect">
            <a:avLst/>
          </a:prstGeom>
        </p:spPr>
      </p:pic>
      <p:pic>
        <p:nvPicPr>
          <p:cNvPr id="11" name="Picture 10" descr="CLV-Thema-Vla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04" y="1895511"/>
            <a:ext cx="7240419" cy="279997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81925C3-BCA2-4E27-9AD9-BFD0F837A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4591" y="2544647"/>
            <a:ext cx="6946242" cy="8843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E4225B"/>
                </a:solidFill>
              </a:defRPr>
            </a:lvl1pPr>
          </a:lstStyle>
          <a:p>
            <a:r>
              <a:rPr lang="nl-NL" dirty="0"/>
              <a:t>VOEG DE TITEL TOE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78F8528B-5282-4C60-B08C-2C3F9AE9A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4592" y="3536106"/>
            <a:ext cx="6946241" cy="381002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2400" b="0">
                <a:solidFill>
                  <a:srgbClr val="1F4E79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 hier om de ondertitel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0117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pagin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V-Thema-Vla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206570" cy="175118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81925C3-BCA2-4E27-9AD9-BFD0F837A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335"/>
            <a:ext cx="7176796" cy="88435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E4225B"/>
                </a:solidFill>
              </a:defRPr>
            </a:lvl1pPr>
          </a:lstStyle>
          <a:p>
            <a:r>
              <a:rPr lang="nl-NL" dirty="0"/>
              <a:t>VOEG DE TITEL TOE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A573A2A-970A-4864-9796-4D4A6422F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08188"/>
            <a:ext cx="7177088" cy="37861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F4E79"/>
                </a:solidFill>
              </a:defRPr>
            </a:lvl1pPr>
          </a:lstStyle>
          <a:p>
            <a:pPr lvl="0"/>
            <a:r>
              <a:rPr lang="nl-NL" dirty="0"/>
              <a:t>Voeg hier tekst toe voeg hier tekst toe voeg hier tekst toe</a:t>
            </a:r>
          </a:p>
        </p:txBody>
      </p:sp>
      <p:pic>
        <p:nvPicPr>
          <p:cNvPr id="7" name="Afbeelding 12">
            <a:extLst>
              <a:ext uri="{FF2B5EF4-FFF2-40B4-BE49-F238E27FC236}">
                <a16:creationId xmlns:a16="http://schemas.microsoft.com/office/drawing/2014/main" id="{E7FFCB39-9B18-491C-BAA6-C926B32CD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30" y="6346977"/>
            <a:ext cx="7274903" cy="511023"/>
          </a:xfrm>
          <a:prstGeom prst="rect">
            <a:avLst/>
          </a:prstGeom>
        </p:spPr>
      </p:pic>
      <p:pic>
        <p:nvPicPr>
          <p:cNvPr id="8" name="Afbeelding 11">
            <a:extLst>
              <a:ext uri="{FF2B5EF4-FFF2-40B4-BE49-F238E27FC236}">
                <a16:creationId xmlns:a16="http://schemas.microsoft.com/office/drawing/2014/main" id="{1DEDA58A-615C-41E9-BB01-EB81863FF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31" y="0"/>
            <a:ext cx="2489469" cy="15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7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pagina met titel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V-Thema-Vla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206570" cy="175118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81925C3-BCA2-4E27-9AD9-BFD0F837A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335"/>
            <a:ext cx="7176796" cy="88435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E4225B"/>
                </a:solidFill>
              </a:defRPr>
            </a:lvl1pPr>
          </a:lstStyle>
          <a:p>
            <a:r>
              <a:rPr lang="nl-NL" dirty="0"/>
              <a:t>VOEG DE TITEL TOE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A573A2A-970A-4864-9796-4D4A6422F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08188"/>
            <a:ext cx="5989670" cy="37861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F4E79"/>
                </a:solidFill>
              </a:defRPr>
            </a:lvl1pPr>
          </a:lstStyle>
          <a:p>
            <a:pPr lvl="0"/>
            <a:r>
              <a:rPr lang="nl-NL" dirty="0"/>
              <a:t>Voeg hier tekst toe voeg hier tekst toe voeg hier tekst toe</a:t>
            </a:r>
          </a:p>
        </p:txBody>
      </p:sp>
      <p:pic>
        <p:nvPicPr>
          <p:cNvPr id="7" name="Afbeelding 12">
            <a:extLst>
              <a:ext uri="{FF2B5EF4-FFF2-40B4-BE49-F238E27FC236}">
                <a16:creationId xmlns:a16="http://schemas.microsoft.com/office/drawing/2014/main" id="{E7FFCB39-9B18-491C-BAA6-C926B32CD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30" y="6346977"/>
            <a:ext cx="7274903" cy="511023"/>
          </a:xfrm>
          <a:prstGeom prst="rect">
            <a:avLst/>
          </a:prstGeom>
        </p:spPr>
      </p:pic>
      <p:pic>
        <p:nvPicPr>
          <p:cNvPr id="8" name="Afbeelding 11">
            <a:extLst>
              <a:ext uri="{FF2B5EF4-FFF2-40B4-BE49-F238E27FC236}">
                <a16:creationId xmlns:a16="http://schemas.microsoft.com/office/drawing/2014/main" id="{1DEDA58A-615C-41E9-BB01-EB81863FF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31" y="0"/>
            <a:ext cx="2489469" cy="1585956"/>
          </a:xfrm>
          <a:prstGeom prst="rect">
            <a:avLst/>
          </a:prstGeom>
        </p:spPr>
      </p:pic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3310CCD4-D2FB-4B65-9146-A5A0E719A5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3063" y="1934792"/>
            <a:ext cx="3449574" cy="360345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A7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1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C3495-ACC2-5286-4BB6-6780D153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0CB201-9551-7027-8DC6-0A997BA41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BB808F-E853-EF92-223E-1680C195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85C432-00B0-82FE-24C1-DB1A4444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DAA452-2ACF-0554-2A4E-A8DE1C94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1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CFA13-BD11-0FB1-E905-B31A3B3F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43F3DD-3C06-2028-3BBF-9819F86D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796E9-3AC5-582D-65EC-E1F7C5C8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52CEB8-9C52-59DD-8D83-738514E1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78CBE1-F82D-9FD9-0967-90E897A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9411E-22DC-9531-F503-F815F214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5C7D9B-1C52-C713-41E9-CEA46AF1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F3E698-D4A5-3909-1F14-D9F7D55C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F6967C-3280-3E23-ED30-8BE09FA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97276D-3AAE-55F5-A30B-465E4397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26D080-FEE7-213A-5159-ED204EEE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9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3C9EC-99E0-B773-6E51-9587F4B3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E58BD8-C8EB-738C-CBE2-50F40DDAC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129B6D-6CB6-EB5E-20B3-22EE00A7B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2FDEFA-2DDB-FAC7-CD4D-CAC114498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2CC4EF-1DD6-56A4-FA03-207E8BCE3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67500F-D5E3-E801-855C-1BAAB62C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0F165E-D69F-EFF0-11F2-0E28109C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BF5541-422C-5ECB-C255-1FB0336C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35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52C9B-051A-BAF8-4BD8-4E12EBB4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ABA066-DA36-E422-6AF7-CAF79B4C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29AFFD-25C6-83D5-620C-E73E3EA9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BE9CDC-6319-8B85-C3D9-2755B1CA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A5273-BC7D-9C6B-1200-07225EE0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9C98DE-BB7F-9E56-532E-9A8E3BEA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CA2D9C-17BC-C0EE-B259-24821CF1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9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F9982-1791-251B-4297-3EB90B0B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9A24D4-26A9-0D77-1DCC-A9CC4070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F06E27-E239-816C-E250-E40E4B3C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CB1506-2D96-A0DF-7AB8-FEED865B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49AA23-7ECF-2006-A9AE-E6C2A15E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076D64-0D3C-70D7-1B52-F0F4744A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3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F2B4E-BD49-5FF1-7CCF-CEBA34BF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1C27F5-17A2-2424-B688-DCD6AF15F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DFCB7D-7118-60B6-487E-E137106CB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B52E67-8DA3-03DC-2BDF-34E4CF0F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A8A9C6-0861-3715-4EBA-6B034119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892B23-4C3F-AA13-FAFD-552759FD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15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99E915-999A-0161-A88D-5AC03E68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C84832-B3DB-6072-736E-E4C0D49E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13BA9-FAE9-5C0F-47EB-673A9F501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BEBC-6220-4958-A8A6-0023D862F654}" type="datetimeFigureOut">
              <a:rPr lang="nl-NL" smtClean="0"/>
              <a:t>5-2-2024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CBB20A-ACE0-1B6B-BF7E-B9D917AE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571141-99B4-8CD4-0B92-0A1366804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494D-0BDA-4FB9-A437-BD2C344803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5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02263/2017_OA___P02_BO___Loopbaanorientati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de/view-image.php?image=274623&amp;picture=supermark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disquisitions.blogspot.com/2016/08/who-knows-best-personal-happiness-and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4591" y="1945178"/>
            <a:ext cx="6946242" cy="1030778"/>
          </a:xfrm>
        </p:spPr>
        <p:txBody>
          <a:bodyPr>
            <a:noAutofit/>
          </a:bodyPr>
          <a:lstStyle/>
          <a:p>
            <a:r>
              <a:rPr lang="nl-NL" sz="9600" dirty="0"/>
              <a:t>Welkom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674592" y="3075709"/>
            <a:ext cx="6946241" cy="841399"/>
          </a:xfrm>
        </p:spPr>
        <p:txBody>
          <a:bodyPr/>
          <a:lstStyle/>
          <a:p>
            <a:r>
              <a:rPr lang="nl-NL" sz="5400" dirty="0">
                <a:solidFill>
                  <a:schemeClr val="accent4">
                    <a:lumMod val="50000"/>
                  </a:schemeClr>
                </a:solidFill>
              </a:rPr>
              <a:t>Kiezen voor klas 4 </a:t>
            </a:r>
            <a:br>
              <a:rPr lang="nl-NL" sz="5400" dirty="0">
                <a:solidFill>
                  <a:schemeClr val="accent4">
                    <a:lumMod val="50000"/>
                  </a:schemeClr>
                </a:solidFill>
              </a:rPr>
            </a:br>
            <a:endParaRPr lang="nl-NL" sz="5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5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4000" dirty="0">
                <a:solidFill>
                  <a:schemeClr val="accent4">
                    <a:lumMod val="50000"/>
                  </a:schemeClr>
                </a:solidFill>
              </a:rPr>
              <a:t>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22921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5912-5CE5-4D3F-D46E-9F87E440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nieuws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A30A1-48C4-6125-729E-8A179E13A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7A605D-20F8-6EF7-60DB-85B05625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3516"/>
            <a:ext cx="3677319" cy="3895465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CF5974E-6A84-5245-FF7D-B0D09737F8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06875B3-5A61-BB84-A59D-FF4DBE45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80" y="1953516"/>
            <a:ext cx="3894421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B405-133D-FA48-E2B6-B904C26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de mavo-klant?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1A610-F581-4B3F-4F44-0AF8D14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9951720" cy="378612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46234"/>
                </a:solidFill>
              </a:rPr>
              <a:t>Youp van ‘t Hek</a:t>
            </a:r>
            <a:r>
              <a:rPr lang="nl-NL" sz="4000" dirty="0">
                <a:solidFill>
                  <a:srgbClr val="00B050"/>
                </a:solidFill>
              </a:rPr>
              <a:t>			</a:t>
            </a:r>
            <a:r>
              <a:rPr lang="nl-NL" sz="4000" dirty="0">
                <a:solidFill>
                  <a:srgbClr val="FF0000"/>
                </a:solidFill>
              </a:rPr>
              <a:t>Arjen Robben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E9F2823-E19F-72AB-8A2A-BDC3565B39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895" r="8895"/>
          <a:stretch/>
        </p:blipFill>
        <p:spPr>
          <a:xfrm>
            <a:off x="6395612" y="2604655"/>
            <a:ext cx="3449574" cy="360345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18E1EE-9701-8FBE-C4F7-5795857A6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0" r="8088"/>
          <a:stretch/>
        </p:blipFill>
        <p:spPr>
          <a:xfrm>
            <a:off x="939339" y="2604655"/>
            <a:ext cx="4243906" cy="31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B405-133D-FA48-E2B6-B904C26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de mavo-klant?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1A610-F581-4B3F-4F44-0AF8D14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9951720" cy="378612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46234"/>
                </a:solidFill>
              </a:rPr>
              <a:t>Francis van Broekhuizen</a:t>
            </a:r>
            <a:r>
              <a:rPr lang="nl-NL" sz="4000" dirty="0">
                <a:solidFill>
                  <a:srgbClr val="00B050"/>
                </a:solidFill>
              </a:rPr>
              <a:t>	</a:t>
            </a:r>
            <a:r>
              <a:rPr lang="nl-NL" sz="4000" dirty="0">
                <a:solidFill>
                  <a:srgbClr val="FF0000"/>
                </a:solidFill>
              </a:rPr>
              <a:t> Eva </a:t>
            </a:r>
            <a:r>
              <a:rPr lang="nl-NL" sz="4000" dirty="0" err="1">
                <a:solidFill>
                  <a:srgbClr val="FF0000"/>
                </a:solidFill>
              </a:rPr>
              <a:t>Jinek</a:t>
            </a:r>
            <a:endParaRPr lang="nl-NL" sz="4000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DDB9DB-2433-2114-7B9C-5E678938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38" y="2702269"/>
            <a:ext cx="4560733" cy="2745155"/>
          </a:xfrm>
          <a:prstGeom prst="rect">
            <a:avLst/>
          </a:prstGeom>
        </p:spPr>
      </p:pic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E562AD76-FDE1-1866-7D8D-378820AF7E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419" r="6419"/>
          <a:stretch/>
        </p:blipFill>
        <p:spPr>
          <a:xfrm>
            <a:off x="926655" y="2670615"/>
            <a:ext cx="4137228" cy="2808465"/>
          </a:xfrm>
        </p:spPr>
      </p:pic>
    </p:spTree>
    <p:extLst>
      <p:ext uri="{BB962C8B-B14F-4D97-AF65-F5344CB8AC3E}">
        <p14:creationId xmlns:p14="http://schemas.microsoft.com/office/powerpoint/2010/main" val="426788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B405-133D-FA48-E2B6-B904C26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de mavo-klant?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1A610-F581-4B3F-4F44-0AF8D14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9951720" cy="378612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46234"/>
                </a:solidFill>
              </a:rPr>
              <a:t>Geert Wilders</a:t>
            </a:r>
            <a:r>
              <a:rPr lang="nl-NL" sz="4000" dirty="0">
                <a:solidFill>
                  <a:srgbClr val="00B050"/>
                </a:solidFill>
              </a:rPr>
              <a:t>		</a:t>
            </a:r>
            <a:r>
              <a:rPr lang="nl-NL" sz="4000" dirty="0">
                <a:solidFill>
                  <a:srgbClr val="FF0000"/>
                </a:solidFill>
              </a:rPr>
              <a:t>Gregory van der Wiel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0255D6-E1AB-67F9-DF33-34BA8E07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45" y="2662479"/>
            <a:ext cx="2764772" cy="3603458"/>
          </a:xfrm>
          <a:prstGeom prst="rect">
            <a:avLst/>
          </a:prstGeom>
        </p:spPr>
      </p:pic>
      <p:pic>
        <p:nvPicPr>
          <p:cNvPr id="8" name="Tijdelijke aanduiding voor afbeelding 7" descr="Afbeelding met persoon, gras, Menselijk gezicht, person&#10;&#10;Automatisch gegenereerde beschrijving">
            <a:extLst>
              <a:ext uri="{FF2B5EF4-FFF2-40B4-BE49-F238E27FC236}">
                <a16:creationId xmlns:a16="http://schemas.microsoft.com/office/drawing/2014/main" id="{D48A0484-EED0-BB36-C595-1CBD8A9EF8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8214" r="6798" b="21562"/>
          <a:stretch/>
        </p:blipFill>
        <p:spPr>
          <a:xfrm>
            <a:off x="5591723" y="2699698"/>
            <a:ext cx="3495716" cy="3536979"/>
          </a:xfrm>
        </p:spPr>
      </p:pic>
    </p:spTree>
    <p:extLst>
      <p:ext uri="{BB962C8B-B14F-4D97-AF65-F5344CB8AC3E}">
        <p14:creationId xmlns:p14="http://schemas.microsoft.com/office/powerpoint/2010/main" val="109089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B405-133D-FA48-E2B6-B904C26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de mavo-klant?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1A610-F581-4B3F-4F44-0AF8D14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9951720" cy="378612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46234"/>
                </a:solidFill>
              </a:rPr>
              <a:t>Katja Schuurman</a:t>
            </a:r>
            <a:r>
              <a:rPr lang="nl-NL" sz="4000" dirty="0">
                <a:solidFill>
                  <a:srgbClr val="00B050"/>
                </a:solidFill>
              </a:rPr>
              <a:t>			</a:t>
            </a:r>
            <a:r>
              <a:rPr lang="nl-NL" sz="4000" dirty="0">
                <a:solidFill>
                  <a:srgbClr val="FF0000"/>
                </a:solidFill>
              </a:rPr>
              <a:t>Dennis Wiersma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97D949-7089-E959-AFB6-8002BBA6C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6" r="10870"/>
          <a:stretch/>
        </p:blipFill>
        <p:spPr>
          <a:xfrm>
            <a:off x="928253" y="2609974"/>
            <a:ext cx="3735185" cy="3245440"/>
          </a:xfrm>
          <a:prstGeom prst="rect">
            <a:avLst/>
          </a:prstGeom>
        </p:spPr>
      </p:pic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3F4E7B62-5371-B303-C124-8B737A6772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5102" r="11392" b="14328"/>
          <a:stretch/>
        </p:blipFill>
        <p:spPr>
          <a:xfrm>
            <a:off x="6465675" y="2592568"/>
            <a:ext cx="3401632" cy="3459097"/>
          </a:xfrm>
        </p:spPr>
      </p:pic>
    </p:spTree>
    <p:extLst>
      <p:ext uri="{BB962C8B-B14F-4D97-AF65-F5344CB8AC3E}">
        <p14:creationId xmlns:p14="http://schemas.microsoft.com/office/powerpoint/2010/main" val="22249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B8EFB0-6798-7D15-4095-9A1B8A2CB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346662"/>
            <a:ext cx="11065625" cy="4447648"/>
          </a:xfrm>
        </p:spPr>
        <p:txBody>
          <a:bodyPr/>
          <a:lstStyle/>
          <a:p>
            <a:r>
              <a:rPr lang="nl-NL" dirty="0"/>
              <a:t>-</a:t>
            </a:r>
          </a:p>
        </p:txBody>
      </p:sp>
      <p:pic>
        <p:nvPicPr>
          <p:cNvPr id="5" name="Afbeelding 4" descr="Lachend medisch personeel">
            <a:extLst>
              <a:ext uri="{FF2B5EF4-FFF2-40B4-BE49-F238E27FC236}">
                <a16:creationId xmlns:a16="http://schemas.microsoft.com/office/drawing/2014/main" id="{B933359A-7A88-559E-C42F-66A4152F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4" y="3569631"/>
            <a:ext cx="3792400" cy="2528504"/>
          </a:xfrm>
          <a:prstGeom prst="rect">
            <a:avLst/>
          </a:prstGeom>
        </p:spPr>
      </p:pic>
      <p:pic>
        <p:nvPicPr>
          <p:cNvPr id="7" name="Afbeelding 6" descr="Kapper die lange strengen haar knipt die met de andere hand worden vastgehouden">
            <a:extLst>
              <a:ext uri="{FF2B5EF4-FFF2-40B4-BE49-F238E27FC236}">
                <a16:creationId xmlns:a16="http://schemas.microsoft.com/office/drawing/2014/main" id="{ECD70005-FA28-8E03-F3CC-6241FBCA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38" y="366097"/>
            <a:ext cx="3940580" cy="2627053"/>
          </a:xfrm>
          <a:prstGeom prst="rect">
            <a:avLst/>
          </a:prstGeom>
        </p:spPr>
      </p:pic>
      <p:pic>
        <p:nvPicPr>
          <p:cNvPr id="9" name="Afbeelding 8" descr="Persoon die aan een tafel werkt">
            <a:extLst>
              <a:ext uri="{FF2B5EF4-FFF2-40B4-BE49-F238E27FC236}">
                <a16:creationId xmlns:a16="http://schemas.microsoft.com/office/drawing/2014/main" id="{DAB62E46-BC66-31B0-8C8C-B6607F890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6362" y="3569631"/>
            <a:ext cx="3792400" cy="2527649"/>
          </a:xfrm>
          <a:prstGeom prst="rect">
            <a:avLst/>
          </a:prstGeom>
        </p:spPr>
      </p:pic>
      <p:pic>
        <p:nvPicPr>
          <p:cNvPr id="11" name="Afbeelding 10" descr="Man die potplant vasthoudt">
            <a:extLst>
              <a:ext uri="{FF2B5EF4-FFF2-40B4-BE49-F238E27FC236}">
                <a16:creationId xmlns:a16="http://schemas.microsoft.com/office/drawing/2014/main" id="{BE49A471-866C-9E4D-1EA4-3991375EF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80" y="3569631"/>
            <a:ext cx="3691567" cy="2462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5B6133C-5B63-4667-C17F-2E93B8DFE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77" y="366099"/>
            <a:ext cx="2468638" cy="262705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8E90FB2-342D-E93B-D060-1C796E004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048" y="366097"/>
            <a:ext cx="1905157" cy="2627053"/>
          </a:xfrm>
          <a:prstGeom prst="rect">
            <a:avLst/>
          </a:prstGeom>
        </p:spPr>
      </p:pic>
      <p:pic>
        <p:nvPicPr>
          <p:cNvPr id="17" name="Afbeelding 16" descr="Mechanic at work">
            <a:extLst>
              <a:ext uri="{FF2B5EF4-FFF2-40B4-BE49-F238E27FC236}">
                <a16:creationId xmlns:a16="http://schemas.microsoft.com/office/drawing/2014/main" id="{8A05B6AE-891F-9F88-819D-CC0B53B7FF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51" y="366097"/>
            <a:ext cx="1754066" cy="26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46DE3-EC91-43FC-C1D5-6EC3A005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335"/>
            <a:ext cx="7266709" cy="884353"/>
          </a:xfrm>
        </p:spPr>
        <p:txBody>
          <a:bodyPr>
            <a:noAutofit/>
          </a:bodyPr>
          <a:lstStyle/>
          <a:p>
            <a:r>
              <a:rPr lang="nl-NL" sz="3400" dirty="0"/>
              <a:t>Tieners willen hulp bij studiekeuze van: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14E260-A192-C47A-1D47-1D6485071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999876"/>
            <a:ext cx="5989670" cy="3786122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rgbClr val="146234"/>
                </a:solidFill>
              </a:rPr>
              <a:t>Docenten en decanen/</a:t>
            </a:r>
            <a:br>
              <a:rPr lang="nl-NL" sz="4800" dirty="0">
                <a:solidFill>
                  <a:srgbClr val="146234"/>
                </a:solidFill>
              </a:rPr>
            </a:br>
            <a:r>
              <a:rPr lang="nl-NL" sz="4800" dirty="0">
                <a:solidFill>
                  <a:srgbClr val="146234"/>
                </a:solidFill>
              </a:rPr>
              <a:t>lob-begeleiders</a:t>
            </a:r>
          </a:p>
          <a:p>
            <a:br>
              <a:rPr lang="nl-NL" sz="4800" dirty="0">
                <a:solidFill>
                  <a:srgbClr val="FF0000"/>
                </a:solidFill>
              </a:rPr>
            </a:br>
            <a:r>
              <a:rPr lang="nl-NL" sz="4800" dirty="0">
                <a:solidFill>
                  <a:srgbClr val="FF0000"/>
                </a:solidFill>
              </a:rPr>
              <a:t>Ouders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FF8DFDD5-C8F2-6B2C-4358-A3C1B475CD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739" r="17739"/>
          <a:stretch/>
        </p:blipFill>
        <p:spPr>
          <a:xfrm>
            <a:off x="7782648" y="1999876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318164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B405-133D-FA48-E2B6-B904C26E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335"/>
            <a:ext cx="7358150" cy="884353"/>
          </a:xfrm>
        </p:spPr>
        <p:txBody>
          <a:bodyPr>
            <a:normAutofit/>
          </a:bodyPr>
          <a:lstStyle/>
          <a:p>
            <a:r>
              <a:rPr lang="nl-NL" dirty="0"/>
              <a:t>Wat vindt Vera leuk?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1A610-F581-4B3F-4F44-0AF8D14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9951720" cy="3786122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					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5A3F711-8DC0-66F0-EE93-4A94379A7C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9FEEBB-A0F1-8AC0-2B5B-9375AF08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" y="1828000"/>
            <a:ext cx="3733277" cy="24014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3657C4-573C-41EA-82D1-86C44527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461" y="1838334"/>
            <a:ext cx="3153215" cy="478221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8C7877B-C58A-A503-9242-F51FDE29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42" y="1828000"/>
            <a:ext cx="2930204" cy="35665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A3D47C-637A-DCF5-9591-E54B9358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184" y="4366755"/>
            <a:ext cx="3224601" cy="24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8E69A-250E-FF13-C12D-8D6A0044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Loopbaanwiel prof </a:t>
            </a:r>
            <a:r>
              <a:rPr lang="nl-NL" dirty="0" err="1"/>
              <a:t>dr</a:t>
            </a:r>
            <a:r>
              <a:rPr lang="nl-NL" dirty="0"/>
              <a:t> Kuijpers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2A8E0C-1135-3A80-C55C-6D1E24DD9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7405762" cy="3786122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Echte ervaringen: </a:t>
            </a:r>
            <a:br>
              <a:rPr lang="nl-NL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Wat wil ik?</a:t>
            </a:r>
            <a:br>
              <a:rPr lang="nl-NL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Waar kan ik dat doen? </a:t>
            </a:r>
            <a:br>
              <a:rPr lang="nl-NL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Hoe kan ik dat doen?</a:t>
            </a:r>
            <a:br>
              <a:rPr lang="nl-NL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Wat kan ik?</a:t>
            </a:r>
            <a:br>
              <a:rPr lang="nl-NL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4400" dirty="0">
                <a:solidFill>
                  <a:schemeClr val="accent5">
                    <a:lumMod val="50000"/>
                  </a:schemeClr>
                </a:solidFill>
              </a:rPr>
              <a:t>Wie kan me daarbij helpen? </a:t>
            </a:r>
          </a:p>
        </p:txBody>
      </p:sp>
      <p:pic>
        <p:nvPicPr>
          <p:cNvPr id="8" name="Tijdelijke aanduiding voor afbeelding 7" descr="Afbeelding met tekst, cirkel&#10;&#10;Automatisch gegenereerde beschrijving">
            <a:extLst>
              <a:ext uri="{FF2B5EF4-FFF2-40B4-BE49-F238E27FC236}">
                <a16:creationId xmlns:a16="http://schemas.microsoft.com/office/drawing/2014/main" id="{F68505C5-9D4D-90B4-1CE1-556B27A76D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1149"/>
          <a:stretch>
            <a:fillRect/>
          </a:stretch>
        </p:blipFill>
        <p:spPr>
          <a:xfrm>
            <a:off x="8243962" y="1906512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352180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C306D-B3B2-3402-BD8B-85FA53D8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AU en de WAUW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D24445-B5F9-B4CD-980F-0B57E5B96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6618402" cy="3786122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rgbClr val="214A54"/>
                </a:solidFill>
              </a:rPr>
              <a:t>Je moet niet leren wat je wil worden, je moet leren kiezen.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4002E9A-33BF-65D4-9B09-ECB8FCDDAF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560" r="23560"/>
          <a:stretch/>
        </p:blipFill>
        <p:spPr>
          <a:xfrm>
            <a:off x="7904226" y="2008188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54400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voor deze avond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38199" y="1771649"/>
            <a:ext cx="9324975" cy="406717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5">
                    <a:lumMod val="50000"/>
                  </a:schemeClr>
                </a:solidFill>
              </a:rPr>
              <a:t>Welkom en opening door dhr. Toebosch, afdelingsleider mavo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5">
                    <a:lumMod val="50000"/>
                  </a:schemeClr>
                </a:solidFill>
              </a:rPr>
              <a:t>Voorlichting profiel en vakkenkeuze door Lineke Boot-</a:t>
            </a:r>
            <a:r>
              <a:rPr lang="nl-NL" sz="3200" dirty="0" err="1">
                <a:solidFill>
                  <a:schemeClr val="accent5">
                    <a:lumMod val="50000"/>
                  </a:schemeClr>
                </a:solidFill>
              </a:rPr>
              <a:t>Brussaard</a:t>
            </a:r>
            <a:r>
              <a:rPr lang="nl-NL" sz="3200" dirty="0">
                <a:solidFill>
                  <a:schemeClr val="accent5">
                    <a:lumMod val="50000"/>
                  </a:schemeClr>
                </a:solidFill>
              </a:rPr>
              <a:t>, lob-begeleider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5">
                    <a:lumMod val="50000"/>
                  </a:schemeClr>
                </a:solidFill>
              </a:rPr>
              <a:t>Informatie uitweek door dhr. Pit.</a:t>
            </a:r>
          </a:p>
          <a:p>
            <a:pPr>
              <a:lnSpc>
                <a:spcPct val="150000"/>
              </a:lnSpc>
            </a:pPr>
            <a:r>
              <a:rPr lang="nl-NL" sz="3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60753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00161-BED7-0799-2435-FBE40F1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zit het onderwijs in elkaar?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FA3EAC-8504-C84D-184E-0BD316CF2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43AFB7-3E63-ECA9-A3CD-5A1DF72B2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3" t="30462" r="21646" b="11193"/>
          <a:stretch/>
        </p:blipFill>
        <p:spPr>
          <a:xfrm>
            <a:off x="838200" y="1812705"/>
            <a:ext cx="7176796" cy="43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82813-7648-AF88-4573-6CD44063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mavo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ED3867-7264-89C7-8231-33C019FF7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08188"/>
            <a:ext cx="7176795" cy="3786122"/>
          </a:xfrm>
        </p:spPr>
        <p:txBody>
          <a:bodyPr>
            <a:normAutofit/>
          </a:bodyPr>
          <a:lstStyle/>
          <a:p>
            <a:r>
              <a:rPr lang="nl-NL" sz="4000" dirty="0"/>
              <a:t>Mbo + hbo = 7 jaar (soms 8)</a:t>
            </a:r>
            <a:br>
              <a:rPr lang="nl-NL" sz="4000" dirty="0"/>
            </a:br>
            <a:r>
              <a:rPr lang="nl-NL" sz="4000" dirty="0"/>
              <a:t>Havo + hbo = 6 jaar</a:t>
            </a:r>
          </a:p>
          <a:p>
            <a:r>
              <a:rPr lang="nl-NL" sz="4000" dirty="0"/>
              <a:t>Universitaire ambitie?</a:t>
            </a:r>
            <a:br>
              <a:rPr lang="nl-NL" sz="4000" dirty="0"/>
            </a:br>
            <a:r>
              <a:rPr lang="nl-NL" sz="4000" dirty="0"/>
              <a:t>Met propedeuse hbo niet altijd mogelijk!</a:t>
            </a:r>
            <a:br>
              <a:rPr lang="nl-NL" sz="4000" dirty="0"/>
            </a:br>
            <a:r>
              <a:rPr lang="nl-NL" sz="4000" dirty="0"/>
              <a:t>Eerst hbo afmaken. 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A8F335E-5B1A-C13D-DBA1-9E56110F56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541" r="17541"/>
          <a:stretch/>
        </p:blipFill>
        <p:spPr>
          <a:xfrm>
            <a:off x="8300523" y="2008188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61429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B97D3-D5A2-36C6-F738-67B45273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Mbo: BOL of BBL?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239135-0356-AC87-1A80-87E9EC11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833859"/>
            <a:ext cx="6939021" cy="4217806"/>
          </a:xfrm>
        </p:spPr>
        <p:txBody>
          <a:bodyPr>
            <a:normAutofit/>
          </a:bodyPr>
          <a:lstStyle/>
          <a:p>
            <a:r>
              <a:rPr lang="nl-NL" sz="3600" b="1" dirty="0" err="1">
                <a:solidFill>
                  <a:schemeClr val="accent1"/>
                </a:solidFill>
              </a:rPr>
              <a:t>B</a:t>
            </a:r>
            <a:r>
              <a:rPr lang="nl-NL" sz="3600" dirty="0" err="1"/>
              <a:t>eroeps</a:t>
            </a:r>
            <a:r>
              <a:rPr lang="nl-NL" sz="3600" b="1" dirty="0" err="1">
                <a:solidFill>
                  <a:schemeClr val="accent1"/>
                </a:solidFill>
              </a:rPr>
              <a:t>O</a:t>
            </a:r>
            <a:r>
              <a:rPr lang="nl-NL" sz="3600" dirty="0" err="1"/>
              <a:t>pleidende</a:t>
            </a:r>
            <a:r>
              <a:rPr lang="nl-NL" sz="3600" dirty="0"/>
              <a:t> </a:t>
            </a:r>
            <a:r>
              <a:rPr lang="nl-NL" sz="3600" b="1" dirty="0">
                <a:solidFill>
                  <a:schemeClr val="accent1"/>
                </a:solidFill>
              </a:rPr>
              <a:t>L</a:t>
            </a:r>
            <a:r>
              <a:rPr lang="nl-NL" sz="3600" dirty="0"/>
              <a:t>eerweg:</a:t>
            </a:r>
            <a:br>
              <a:rPr lang="nl-NL" sz="3600" dirty="0"/>
            </a:br>
            <a:r>
              <a:rPr lang="nl-NL" sz="3600" dirty="0"/>
              <a:t>5 dagen per week naar school, veel stages.</a:t>
            </a:r>
          </a:p>
          <a:p>
            <a:r>
              <a:rPr lang="nl-NL" sz="3600" b="1" dirty="0" err="1">
                <a:solidFill>
                  <a:schemeClr val="accent1"/>
                </a:solidFill>
              </a:rPr>
              <a:t>B</a:t>
            </a:r>
            <a:r>
              <a:rPr lang="nl-NL" sz="3600" dirty="0" err="1"/>
              <a:t>eroeps</a:t>
            </a:r>
            <a:r>
              <a:rPr lang="nl-NL" sz="3600" b="1" dirty="0" err="1">
                <a:solidFill>
                  <a:schemeClr val="accent1"/>
                </a:solidFill>
              </a:rPr>
              <a:t>B</a:t>
            </a:r>
            <a:r>
              <a:rPr lang="nl-NL" sz="3600" dirty="0" err="1"/>
              <a:t>egeleidende</a:t>
            </a:r>
            <a:r>
              <a:rPr lang="nl-NL" sz="3600" dirty="0"/>
              <a:t> </a:t>
            </a:r>
            <a:r>
              <a:rPr lang="nl-NL" sz="3600" b="1" dirty="0">
                <a:solidFill>
                  <a:schemeClr val="accent1"/>
                </a:solidFill>
              </a:rPr>
              <a:t>L</a:t>
            </a:r>
            <a:r>
              <a:rPr lang="nl-NL" sz="3600" dirty="0"/>
              <a:t>eerweg:</a:t>
            </a:r>
            <a:br>
              <a:rPr lang="nl-NL" sz="3600" dirty="0"/>
            </a:br>
            <a:r>
              <a:rPr lang="nl-NL" sz="3600" dirty="0"/>
              <a:t>4 dagen werken, 1 dag naar school (of 3 om 2).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094008-BDDE-C571-0C39-CF29DDA1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220" y="1833859"/>
            <a:ext cx="4264278" cy="24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707AE-F012-2CCC-47AA-23F436A1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 niveau 3 of 4?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F0EE2-C4D1-36E8-7CD1-9B56B9A81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08188"/>
            <a:ext cx="6682366" cy="3786122"/>
          </a:xfrm>
        </p:spPr>
        <p:txBody>
          <a:bodyPr>
            <a:normAutofit/>
          </a:bodyPr>
          <a:lstStyle/>
          <a:p>
            <a:r>
              <a:rPr lang="nl-NL" sz="3600" dirty="0"/>
              <a:t>Niveau 4 past bij capaciteiten van </a:t>
            </a:r>
            <a:r>
              <a:rPr lang="nl-NL" sz="3600" dirty="0" err="1"/>
              <a:t>mavo-leerlingen</a:t>
            </a:r>
            <a:r>
              <a:rPr lang="nl-NL" sz="3600" dirty="0"/>
              <a:t>. </a:t>
            </a:r>
          </a:p>
          <a:p>
            <a:r>
              <a:rPr lang="nl-NL" sz="3600" dirty="0"/>
              <a:t>Soms eerst niveau 3 voor je naar 4 gaat, bijvoorbeeld uiterlijke verzorging en beveiliging. 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3F4983FD-A9AD-3574-8892-7E51672157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797" b="7890"/>
          <a:stretch/>
        </p:blipFill>
        <p:spPr>
          <a:xfrm>
            <a:off x="7520565" y="1923348"/>
            <a:ext cx="4173095" cy="2375276"/>
          </a:xfrm>
        </p:spPr>
      </p:pic>
    </p:spTree>
    <p:extLst>
      <p:ext uri="{BB962C8B-B14F-4D97-AF65-F5344CB8AC3E}">
        <p14:creationId xmlns:p14="http://schemas.microsoft.com/office/powerpoint/2010/main" val="258233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Profielen en verplichte vakken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7964978" cy="37861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nl-NL" sz="3200" dirty="0"/>
              <a:t>Profielen: 	Zorg en Welzijn 			</a:t>
            </a:r>
            <a:br>
              <a:rPr lang="nl-NL" sz="3200" dirty="0"/>
            </a:br>
            <a:r>
              <a:rPr lang="nl-NL" sz="3200" dirty="0"/>
              <a:t>		Economie </a:t>
            </a:r>
            <a:br>
              <a:rPr lang="nl-NL" sz="3200" dirty="0"/>
            </a:br>
            <a:r>
              <a:rPr lang="nl-NL" sz="3200" dirty="0"/>
              <a:t>		Groen</a:t>
            </a:r>
            <a:br>
              <a:rPr lang="nl-NL" sz="3200" dirty="0"/>
            </a:br>
            <a:r>
              <a:rPr lang="nl-NL" sz="3200" dirty="0"/>
              <a:t>		Techniek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Verplicht voor alle leerlingen:	Godsdienst</a:t>
            </a:r>
            <a:br>
              <a:rPr lang="nl-NL" sz="3200" dirty="0"/>
            </a:br>
            <a:r>
              <a:rPr lang="nl-NL" sz="3200" dirty="0"/>
              <a:t>					Nederlands</a:t>
            </a:r>
            <a:br>
              <a:rPr lang="nl-NL" sz="3200" dirty="0"/>
            </a:br>
            <a:r>
              <a:rPr lang="nl-NL" sz="3200" dirty="0"/>
              <a:t>					Engels</a:t>
            </a:r>
            <a:br>
              <a:rPr lang="nl-NL" sz="3200" dirty="0"/>
            </a:br>
            <a:r>
              <a:rPr lang="nl-NL" sz="3200" dirty="0"/>
              <a:t>					Maatschappijleer</a:t>
            </a:r>
            <a:br>
              <a:rPr lang="nl-NL" sz="3200" dirty="0"/>
            </a:br>
            <a:r>
              <a:rPr lang="nl-NL" sz="3200" dirty="0"/>
              <a:t>					LO</a:t>
            </a:r>
          </a:p>
          <a:p>
            <a:endParaRPr lang="nl-NL" sz="2800" dirty="0"/>
          </a:p>
        </p:txBody>
      </p:sp>
      <p:pic>
        <p:nvPicPr>
          <p:cNvPr id="8" name="Afbeelding 7" descr="Afbeelding met tekst, Lettertype, poster, grafische vormgeving&#10;&#10;Automatisch gegenereerde beschrijving">
            <a:extLst>
              <a:ext uri="{FF2B5EF4-FFF2-40B4-BE49-F238E27FC236}">
                <a16:creationId xmlns:a16="http://schemas.microsoft.com/office/drawing/2014/main" id="{6DF4434F-5140-FA77-23E4-0A591F4F4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80" y="1690688"/>
            <a:ext cx="252222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82823"/>
            <a:ext cx="7783189" cy="1134892"/>
          </a:xfrm>
        </p:spPr>
        <p:txBody>
          <a:bodyPr>
            <a:normAutofit/>
          </a:bodyPr>
          <a:lstStyle/>
          <a:p>
            <a:r>
              <a:rPr lang="nl-NL" dirty="0"/>
              <a:t>Verplichte vakken bij profiel</a:t>
            </a:r>
            <a:endParaRPr lang="nl-NL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38199" y="1773455"/>
            <a:ext cx="10644739" cy="45310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Zorg en welzijn 		</a:t>
            </a:r>
            <a:r>
              <a:rPr lang="nl-NL" b="1" dirty="0"/>
              <a:t>biologie</a:t>
            </a:r>
          </a:p>
          <a:p>
            <a:pPr>
              <a:lnSpc>
                <a:spcPct val="150000"/>
              </a:lnSpc>
            </a:pPr>
            <a:r>
              <a:rPr lang="nl-NL" dirty="0"/>
              <a:t>+ keuze uit:			</a:t>
            </a:r>
            <a:r>
              <a:rPr lang="nl-NL" b="1" dirty="0">
                <a:solidFill>
                  <a:schemeClr val="accent3"/>
                </a:solidFill>
              </a:rPr>
              <a:t>wiskunde / geschiedenis / aardrijkskunde </a:t>
            </a:r>
            <a:endParaRPr lang="nl-NL" b="1" dirty="0"/>
          </a:p>
          <a:p>
            <a:pPr>
              <a:lnSpc>
                <a:spcPct val="150000"/>
              </a:lnSpc>
            </a:pPr>
            <a:r>
              <a:rPr lang="nl-NL" dirty="0"/>
              <a:t>Economie			</a:t>
            </a:r>
            <a:r>
              <a:rPr lang="nl-NL" b="1" dirty="0"/>
              <a:t>economie</a:t>
            </a:r>
          </a:p>
          <a:p>
            <a:pPr>
              <a:lnSpc>
                <a:spcPct val="150000"/>
              </a:lnSpc>
            </a:pPr>
            <a:r>
              <a:rPr lang="nl-NL" dirty="0"/>
              <a:t>+ keuze uit:			</a:t>
            </a:r>
            <a:r>
              <a:rPr lang="nl-NL" b="1" dirty="0">
                <a:solidFill>
                  <a:schemeClr val="accent3"/>
                </a:solidFill>
              </a:rPr>
              <a:t>Frans / Duits / wiskunde</a:t>
            </a:r>
          </a:p>
          <a:p>
            <a:pPr>
              <a:lnSpc>
                <a:spcPct val="150000"/>
              </a:lnSpc>
            </a:pPr>
            <a:r>
              <a:rPr lang="nl-NL" dirty="0"/>
              <a:t>Groen				</a:t>
            </a:r>
            <a:r>
              <a:rPr lang="nl-NL" b="1" dirty="0"/>
              <a:t>wiskunde</a:t>
            </a:r>
          </a:p>
          <a:p>
            <a:pPr>
              <a:lnSpc>
                <a:spcPct val="150000"/>
              </a:lnSpc>
            </a:pPr>
            <a:r>
              <a:rPr lang="nl-NL" dirty="0"/>
              <a:t>+ keuze uit:			</a:t>
            </a:r>
            <a:r>
              <a:rPr lang="nl-NL" b="1" dirty="0" err="1">
                <a:solidFill>
                  <a:schemeClr val="accent3"/>
                </a:solidFill>
              </a:rPr>
              <a:t>nask</a:t>
            </a:r>
            <a:r>
              <a:rPr lang="nl-NL" b="1" dirty="0">
                <a:solidFill>
                  <a:schemeClr val="accent3"/>
                </a:solidFill>
              </a:rPr>
              <a:t> 1 / biologie</a:t>
            </a:r>
          </a:p>
          <a:p>
            <a:pPr>
              <a:lnSpc>
                <a:spcPct val="150000"/>
              </a:lnSpc>
            </a:pPr>
            <a:r>
              <a:rPr lang="nl-NL" dirty="0"/>
              <a:t>Techniek 			</a:t>
            </a:r>
            <a:r>
              <a:rPr lang="nl-NL" b="1" dirty="0"/>
              <a:t>wiskunde en </a:t>
            </a:r>
            <a:r>
              <a:rPr lang="nl-NL" b="1" dirty="0" err="1"/>
              <a:t>nask</a:t>
            </a:r>
            <a:r>
              <a:rPr lang="nl-NL" b="1" dirty="0"/>
              <a:t> 1</a:t>
            </a:r>
            <a:r>
              <a:rPr lang="nl-NL" dirty="0"/>
              <a:t>	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838197" y="3047455"/>
            <a:ext cx="9153833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838198" y="4350951"/>
            <a:ext cx="9153833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838197" y="5527603"/>
            <a:ext cx="9153833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6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Keuzevakken in klas 4m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975579" y="1903615"/>
            <a:ext cx="8453548" cy="436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Kies er 2: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dirty="0">
                <a:latin typeface="Calibri" panose="020F0502020204030204" pitchFamily="34" charset="0"/>
              </a:rPr>
              <a:t>Frans			economie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Duits			nask1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geschiedenis		nask2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aardrijkskunde		BTE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wiskunde		LO2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biologie</a:t>
            </a:r>
          </a:p>
          <a:p>
            <a:pPr>
              <a:lnSpc>
                <a:spcPct val="80000"/>
              </a:lnSpc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i="1" dirty="0"/>
              <a:t>Let op: je mag in je vakkenpakket maximaal 2 tekorten meenemen naar klas 4.</a:t>
            </a:r>
            <a:endParaRPr lang="nl-NL" i="1" dirty="0">
              <a:latin typeface="Calibri" panose="020F0502020204030204" pitchFamily="34" charset="0"/>
            </a:endParaRPr>
          </a:p>
        </p:txBody>
      </p:sp>
      <p:pic>
        <p:nvPicPr>
          <p:cNvPr id="6" name="Afbeelding 5" descr="Afbeelding met Menselijk gezicht, muur, kleding, overdekt&#10;&#10;Automatisch gegenereerde beschrijving">
            <a:extLst>
              <a:ext uri="{FF2B5EF4-FFF2-40B4-BE49-F238E27FC236}">
                <a16:creationId xmlns:a16="http://schemas.microsoft.com/office/drawing/2014/main" id="{79C29BF8-F3C2-51F7-961E-FC26F212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b="7940"/>
          <a:stretch/>
        </p:blipFill>
        <p:spPr>
          <a:xfrm>
            <a:off x="8495220" y="1604357"/>
            <a:ext cx="3076616" cy="2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Naar de havo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sz="3600" dirty="0">
                <a:latin typeface="Calibri" panose="020F0502020204030204" pitchFamily="34" charset="0"/>
              </a:rPr>
              <a:t>Profielen:</a:t>
            </a:r>
          </a:p>
          <a:p>
            <a:pPr>
              <a:spcBef>
                <a:spcPts val="1800"/>
              </a:spcBef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sz="3600" dirty="0">
                <a:latin typeface="Calibri" panose="020F0502020204030204" pitchFamily="34" charset="0"/>
              </a:rPr>
              <a:t>Cultuur en Maatschappij (C&amp;M)</a:t>
            </a:r>
          </a:p>
          <a:p>
            <a:pPr>
              <a:spcBef>
                <a:spcPts val="1800"/>
              </a:spcBef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sz="3600" dirty="0">
                <a:latin typeface="Calibri" panose="020F0502020204030204" pitchFamily="34" charset="0"/>
              </a:rPr>
              <a:t>Economie en Maatschappij (E&amp;M)</a:t>
            </a:r>
          </a:p>
          <a:p>
            <a:pPr>
              <a:spcBef>
                <a:spcPts val="1800"/>
              </a:spcBef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sz="3600" dirty="0">
                <a:latin typeface="Calibri" panose="020F0502020204030204" pitchFamily="34" charset="0"/>
              </a:rPr>
              <a:t>Natuur en Gezondheid (N&amp;G)</a:t>
            </a:r>
          </a:p>
          <a:p>
            <a:pPr>
              <a:spcBef>
                <a:spcPts val="1800"/>
              </a:spcBef>
              <a:buClr>
                <a:srgbClr val="E4225B"/>
              </a:buClr>
              <a:tabLst>
                <a:tab pos="542925" algn="l"/>
              </a:tabLst>
              <a:defRPr/>
            </a:pPr>
            <a:r>
              <a:rPr lang="nl-NL" sz="3600" dirty="0">
                <a:latin typeface="Calibri" panose="020F0502020204030204" pitchFamily="34" charset="0"/>
              </a:rPr>
              <a:t>Natuur en Techniek (N&amp;T)</a:t>
            </a:r>
          </a:p>
          <a:p>
            <a:endParaRPr lang="nl-NL" dirty="0"/>
          </a:p>
        </p:txBody>
      </p:sp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397185CB-D016-C44F-1FE7-3732B95EF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5" y="1958697"/>
            <a:ext cx="3752947" cy="24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5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Verplichte vakken op de havo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r>
              <a:rPr lang="nl-NL" dirty="0">
                <a:latin typeface="Calibri" panose="020F0502020204030204" pitchFamily="34" charset="0"/>
              </a:rPr>
              <a:t>C&amp;M:	Frans of Duits, geschiedenis</a:t>
            </a: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endParaRPr lang="nl-N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r>
              <a:rPr lang="nl-NL" dirty="0">
                <a:latin typeface="Calibri" panose="020F0502020204030204" pitchFamily="34" charset="0"/>
              </a:rPr>
              <a:t>E&amp;M:	wiskunde, economie, geschiedenis</a:t>
            </a: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endParaRPr lang="nl-N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r>
              <a:rPr lang="nl-NL" dirty="0">
                <a:latin typeface="Calibri" panose="020F0502020204030204" pitchFamily="34" charset="0"/>
              </a:rPr>
              <a:t>N&amp;G:	wiskunde A of B, nask2, biologie</a:t>
            </a:r>
          </a:p>
          <a:p>
            <a:pPr marL="533400" indent="-533400"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endParaRPr lang="nl-N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542925" algn="l"/>
              </a:tabLst>
              <a:defRPr/>
            </a:pPr>
            <a:r>
              <a:rPr lang="nl-NL" dirty="0">
                <a:latin typeface="Calibri" panose="020F0502020204030204" pitchFamily="34" charset="0"/>
              </a:rPr>
              <a:t>N&amp;T:	wiskunde B, nask1, nask2</a:t>
            </a:r>
          </a:p>
          <a:p>
            <a:endParaRPr lang="nl-NL" dirty="0"/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C2616C5-DFCB-E8AE-FD38-9EB924CD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35" y="4463905"/>
            <a:ext cx="4572220" cy="12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2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Doorstroom 4m-4h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38198" y="1770611"/>
            <a:ext cx="7627375" cy="4472247"/>
          </a:xfrm>
        </p:spPr>
        <p:txBody>
          <a:bodyPr>
            <a:normAutofit/>
          </a:bodyPr>
          <a:lstStyle/>
          <a:p>
            <a:r>
              <a:rPr lang="nl-NL" dirty="0"/>
              <a:t>Wie slaagt met een extra vak heeft toelatingsrecht.</a:t>
            </a:r>
          </a:p>
          <a:p>
            <a:r>
              <a:rPr lang="nl-NL" dirty="0"/>
              <a:t>Wie slaagt zonder extra vak wordt*:</a:t>
            </a:r>
            <a:br>
              <a:rPr lang="nl-NL" dirty="0"/>
            </a:br>
            <a:r>
              <a:rPr lang="nl-NL" dirty="0"/>
              <a:t>-toegelaten met gemiddelde ≥ 6,8</a:t>
            </a:r>
            <a:br>
              <a:rPr lang="nl-NL" dirty="0"/>
            </a:br>
            <a:r>
              <a:rPr lang="nl-NL" dirty="0"/>
              <a:t>-besproken met gemiddelde ≥ 6,6 en &lt;6,8</a:t>
            </a:r>
            <a:br>
              <a:rPr lang="nl-NL" dirty="0"/>
            </a:br>
            <a:r>
              <a:rPr lang="nl-NL" dirty="0"/>
              <a:t>-afgewezen met gemiddelde ˂ 6,6</a:t>
            </a:r>
          </a:p>
          <a:p>
            <a:r>
              <a:rPr lang="nl-NL" sz="1800" dirty="0"/>
              <a:t>*Bepalend zijn de niet afgeronde eindexamencijfers (gemiddelde van SE en CE) van NE, EN, MA, 2 profielvakken en 2 keuzevakken.</a:t>
            </a:r>
          </a:p>
          <a:p>
            <a:pPr>
              <a:buClr>
                <a:schemeClr val="accent1"/>
              </a:buClr>
            </a:pPr>
            <a:endParaRPr lang="nl-NL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</a:pPr>
            <a:r>
              <a:rPr lang="nl-NL" dirty="0">
                <a:solidFill>
                  <a:schemeClr val="tx1"/>
                </a:solidFill>
              </a:rPr>
              <a:t>Extra vak kiezen in klas 4?  Gemiddelde eindcijfer van de zeven gekozen vakken &gt;7. Gemiddelde van 6,8 of 6,9: positief advies van de docenten van de 7 vakken vereist.</a:t>
            </a:r>
          </a:p>
          <a:p>
            <a:endParaRPr lang="nl-NL" sz="1800" dirty="0"/>
          </a:p>
        </p:txBody>
      </p:sp>
      <p:pic>
        <p:nvPicPr>
          <p:cNvPr id="5" name="Afbeelding 4" descr="Afbeelding met buitenshuis, wolk, hemel, kleding&#10;&#10;Automatisch gegenereerde beschrijving">
            <a:extLst>
              <a:ext uri="{FF2B5EF4-FFF2-40B4-BE49-F238E27FC236}">
                <a16:creationId xmlns:a16="http://schemas.microsoft.com/office/drawing/2014/main" id="{4EE18D2F-2CC7-EFE9-7F4F-0F159E7C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38" y="1770611"/>
            <a:ext cx="3024348" cy="20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FAEA8-7EC9-4165-A773-A15DA9C6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Lineke Boot-</a:t>
            </a:r>
            <a:r>
              <a:rPr lang="nl-NL" dirty="0" err="1"/>
              <a:t>Brussaard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5996233" cy="3786122"/>
          </a:xfrm>
        </p:spPr>
        <p:txBody>
          <a:bodyPr/>
          <a:lstStyle/>
          <a:p>
            <a:r>
              <a:rPr lang="nl-NL" sz="4000" dirty="0">
                <a:solidFill>
                  <a:schemeClr val="accent5">
                    <a:lumMod val="50000"/>
                  </a:schemeClr>
                </a:solidFill>
              </a:rPr>
              <a:t>Nu aanwezig op woe.</a:t>
            </a:r>
          </a:p>
          <a:p>
            <a:r>
              <a:rPr lang="nl-NL" sz="4000" dirty="0">
                <a:solidFill>
                  <a:schemeClr val="accent5">
                    <a:lumMod val="50000"/>
                  </a:schemeClr>
                </a:solidFill>
              </a:rPr>
              <a:t>Na 1 maart aanwezig op ma-di-do-vr</a:t>
            </a:r>
          </a:p>
          <a:p>
            <a:r>
              <a:rPr lang="nl-NL" sz="4000" dirty="0">
                <a:solidFill>
                  <a:schemeClr val="accent5">
                    <a:lumMod val="50000"/>
                  </a:schemeClr>
                </a:solidFill>
              </a:rPr>
              <a:t>bool@clv.nl</a:t>
            </a:r>
          </a:p>
          <a:p>
            <a:endParaRPr lang="nl-NL" sz="4000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pic>
        <p:nvPicPr>
          <p:cNvPr id="8" name="Tijdelijke aanduiding voor afbeelding 7" descr="Afbeelding van personen die teamwork uitvoeren">
            <a:extLst>
              <a:ext uri="{FF2B5EF4-FFF2-40B4-BE49-F238E27FC236}">
                <a16:creationId xmlns:a16="http://schemas.microsoft.com/office/drawing/2014/main" id="{D3D933E1-0E65-AC19-2C1C-4ACDF70B39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19759"/>
          <a:stretch>
            <a:fillRect/>
          </a:stretch>
        </p:blipFill>
        <p:spPr>
          <a:xfrm>
            <a:off x="8098823" y="1934792"/>
            <a:ext cx="2293813" cy="2396139"/>
          </a:xfrm>
        </p:spPr>
      </p:pic>
    </p:spTree>
    <p:extLst>
      <p:ext uri="{BB962C8B-B14F-4D97-AF65-F5344CB8AC3E}">
        <p14:creationId xmlns:p14="http://schemas.microsoft.com/office/powerpoint/2010/main" val="3267999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 en vakkenkeuze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38199" y="2008189"/>
            <a:ext cx="8538557" cy="2239616"/>
          </a:xfrm>
        </p:spPr>
        <p:txBody>
          <a:bodyPr/>
          <a:lstStyle/>
          <a:p>
            <a:r>
              <a:rPr lang="nl-NL" dirty="0"/>
              <a:t>12 februari vakdocenten vullen adviezen in</a:t>
            </a:r>
          </a:p>
          <a:p>
            <a:r>
              <a:rPr lang="nl-NL" dirty="0"/>
              <a:t>begin maart: keuze bespreken met mentor</a:t>
            </a:r>
          </a:p>
          <a:p>
            <a:r>
              <a:rPr lang="nl-NL" dirty="0"/>
              <a:t>18-22 maart voorlopige keuze in Zermelo (</a:t>
            </a:r>
            <a:r>
              <a:rPr lang="nl-NL" dirty="0" err="1"/>
              <a:t>mentorles</a:t>
            </a:r>
            <a:r>
              <a:rPr lang="nl-NL" dirty="0"/>
              <a:t>)</a:t>
            </a:r>
          </a:p>
          <a:p>
            <a:r>
              <a:rPr lang="nl-NL" dirty="0"/>
              <a:t>Tot 2 april mogelijkheid tot wijzigen in Zermelo (niet in de app!)</a:t>
            </a:r>
          </a:p>
          <a:p>
            <a:endParaRPr lang="nl-NL" dirty="0"/>
          </a:p>
        </p:txBody>
      </p:sp>
      <p:pic>
        <p:nvPicPr>
          <p:cNvPr id="5" name="Afbeelding 4" descr="Afbeelding met Houten blok, overdekt, houten, nummer&#10;&#10;Automatisch gegenereerde beschrijving">
            <a:extLst>
              <a:ext uri="{FF2B5EF4-FFF2-40B4-BE49-F238E27FC236}">
                <a16:creationId xmlns:a16="http://schemas.microsoft.com/office/drawing/2014/main" id="{D2D86705-CD0E-3B27-9B9B-1B7C747D3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94" y="3915295"/>
            <a:ext cx="2780607" cy="18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FAEA8-7EC9-4165-A773-A15DA9C6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5996233" cy="3786122"/>
          </a:xfrm>
        </p:spPr>
        <p:txBody>
          <a:bodyPr/>
          <a:lstStyle/>
          <a:p>
            <a:r>
              <a:rPr lang="nl-NL" sz="4800" dirty="0">
                <a:solidFill>
                  <a:srgbClr val="146234"/>
                </a:solidFill>
              </a:rPr>
              <a:t>Ik ben voor het eerst op zo’n profiel- en vakkenvoorlichting.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Ik ben al eens eerder geweest. </a:t>
            </a:r>
          </a:p>
          <a:p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68497ED8-E2B2-65E0-90F5-1A47044909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r="18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83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6542988" cy="3786122"/>
          </a:xfrm>
        </p:spPr>
        <p:txBody>
          <a:bodyPr>
            <a:normAutofit lnSpcReduction="10000"/>
          </a:bodyPr>
          <a:lstStyle/>
          <a:p>
            <a:r>
              <a:rPr lang="nl-NL" sz="4800" dirty="0">
                <a:solidFill>
                  <a:srgbClr val="146234"/>
                </a:solidFill>
              </a:rPr>
              <a:t>Ik doe nog steeds het werk waarvoor ik ben opgeleid.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Ik doe nu iets heel anders dan waarvoor ik ben opgeleid. </a:t>
            </a:r>
          </a:p>
          <a:p>
            <a:endParaRPr lang="nl-NL" dirty="0"/>
          </a:p>
        </p:txBody>
      </p:sp>
      <p:pic>
        <p:nvPicPr>
          <p:cNvPr id="8" name="Tijdelijke aanduiding voor afbeelding 7" descr="Afbeelding met tekst, tekening, kleding, tekenfilm&#10;&#10;Automatisch gegenereerde beschrijving">
            <a:extLst>
              <a:ext uri="{FF2B5EF4-FFF2-40B4-BE49-F238E27FC236}">
                <a16:creationId xmlns:a16="http://schemas.microsoft.com/office/drawing/2014/main" id="{F347256A-78A3-6784-2C28-A96F5A01FF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2" b="902"/>
          <a:stretch>
            <a:fillRect/>
          </a:stretch>
        </p:blipFill>
        <p:spPr>
          <a:xfrm>
            <a:off x="7678353" y="2008188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279546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6608975" cy="3786122"/>
          </a:xfrm>
        </p:spPr>
        <p:txBody>
          <a:bodyPr>
            <a:normAutofit fontScale="92500"/>
          </a:bodyPr>
          <a:lstStyle/>
          <a:p>
            <a:r>
              <a:rPr lang="nl-NL" sz="4800" dirty="0">
                <a:solidFill>
                  <a:srgbClr val="146234"/>
                </a:solidFill>
              </a:rPr>
              <a:t>Ik heb (veel) later nog een studie of cursussen gevolgd.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De inhoud van mijn werk verandert niet zo sterk dat ik ervoor moet studeren. </a:t>
            </a:r>
          </a:p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BA029168-011B-FD01-C3C2-904115E8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6549" y="1934792"/>
            <a:ext cx="2806087" cy="3603458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8743E1-5F59-238A-5DE8-6A52F279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50" y="1934793"/>
            <a:ext cx="3767250" cy="3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5996233" cy="3786122"/>
          </a:xfrm>
        </p:spPr>
        <p:txBody>
          <a:bodyPr/>
          <a:lstStyle/>
          <a:p>
            <a:r>
              <a:rPr lang="nl-NL" sz="4800" dirty="0">
                <a:solidFill>
                  <a:srgbClr val="146234"/>
                </a:solidFill>
              </a:rPr>
              <a:t>Ik heb een bijbaan voor het geld.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Mijn bijbaan is ook nog eens erg leuk! </a:t>
            </a:r>
          </a:p>
          <a:p>
            <a:endParaRPr lang="nl-NL" dirty="0"/>
          </a:p>
        </p:txBody>
      </p:sp>
      <p:pic>
        <p:nvPicPr>
          <p:cNvPr id="7" name="Tijdelijke aanduiding voor afbeelding 6" descr="Afbeelding met scène, Gemakswinkel, Detailhandel, supermarkt&#10;&#10;Automatisch gegenereerde beschrijving">
            <a:extLst>
              <a:ext uri="{FF2B5EF4-FFF2-40B4-BE49-F238E27FC236}">
                <a16:creationId xmlns:a16="http://schemas.microsoft.com/office/drawing/2014/main" id="{A6F763A4-72BD-D986-C093-6DE82E5BAA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29" r="22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4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8188"/>
            <a:ext cx="7066026" cy="3786122"/>
          </a:xfrm>
        </p:spPr>
        <p:txBody>
          <a:bodyPr>
            <a:normAutofit lnSpcReduction="10000"/>
          </a:bodyPr>
          <a:lstStyle/>
          <a:p>
            <a:r>
              <a:rPr lang="nl-NL" sz="4800" dirty="0">
                <a:solidFill>
                  <a:srgbClr val="146234"/>
                </a:solidFill>
              </a:rPr>
              <a:t>Ik vind mezelf/mijn kind nog wel heel jong om nu al te kiezen.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Ik of mijn kind weet wel wat een goede keuze zou zijn!</a:t>
            </a:r>
          </a:p>
          <a:p>
            <a:endParaRPr lang="nl-NL" dirty="0"/>
          </a:p>
        </p:txBody>
      </p:sp>
      <p:pic>
        <p:nvPicPr>
          <p:cNvPr id="6" name="Tijdelijke aanduiding voor afbeelding 5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22BC7473-3E72-3190-DEFD-21C64DAD8E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r="18091"/>
          <a:stretch>
            <a:fillRect/>
          </a:stretch>
        </p:blipFill>
        <p:spPr>
          <a:xfrm>
            <a:off x="7904226" y="1887658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406463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7913D-F292-9AAD-3DB4-7CCBB632A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6830" y="2100552"/>
            <a:ext cx="7495095" cy="3786122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rgbClr val="146234"/>
                </a:solidFill>
              </a:rPr>
              <a:t>Ik denk dat havo + hbo betere kansen biedt.</a:t>
            </a:r>
          </a:p>
          <a:p>
            <a:r>
              <a:rPr lang="nl-NL" sz="4800" dirty="0">
                <a:solidFill>
                  <a:srgbClr val="FF0000"/>
                </a:solidFill>
              </a:rPr>
              <a:t>Het maakt me niet uit, als ik/ mijn kind maar gelukkig ben/is.</a:t>
            </a:r>
          </a:p>
          <a:p>
            <a:endParaRPr lang="nl-NL" dirty="0"/>
          </a:p>
        </p:txBody>
      </p:sp>
      <p:pic>
        <p:nvPicPr>
          <p:cNvPr id="7" name="Tijdelijke aanduiding voor afbeelding 6" descr="Afbeelding met emoticon, smiley, glimlach, geel&#10;&#10;Automatisch gegenereerde beschrijving">
            <a:extLst>
              <a:ext uri="{FF2B5EF4-FFF2-40B4-BE49-F238E27FC236}">
                <a16:creationId xmlns:a16="http://schemas.microsoft.com/office/drawing/2014/main" id="{5502FF9C-B10B-17F5-56ED-AE8164E5D0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85" r="16085"/>
          <a:stretch>
            <a:fillRect/>
          </a:stretch>
        </p:blipFill>
        <p:spPr>
          <a:xfrm>
            <a:off x="8441925" y="1831097"/>
            <a:ext cx="3449574" cy="3603458"/>
          </a:xfrm>
        </p:spPr>
      </p:pic>
    </p:spTree>
    <p:extLst>
      <p:ext uri="{BB962C8B-B14F-4D97-AF65-F5344CB8AC3E}">
        <p14:creationId xmlns:p14="http://schemas.microsoft.com/office/powerpoint/2010/main" val="5891272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864</Words>
  <Application>Microsoft Office PowerPoint</Application>
  <PresentationFormat>Breedbeeld</PresentationFormat>
  <Paragraphs>99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Welkom</vt:lpstr>
      <vt:lpstr>Programma voor deze avond</vt:lpstr>
      <vt:lpstr>Lineke Boot-Brussaard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 het nieuws</vt:lpstr>
      <vt:lpstr>Wie is de mavo-klant?</vt:lpstr>
      <vt:lpstr>Wie is de mavo-klant?</vt:lpstr>
      <vt:lpstr>Wie is de mavo-klant?</vt:lpstr>
      <vt:lpstr>Wie is de mavo-klant?</vt:lpstr>
      <vt:lpstr>PowerPoint-presentatie</vt:lpstr>
      <vt:lpstr>Tieners willen hulp bij studiekeuze van:</vt:lpstr>
      <vt:lpstr>Wat vindt Vera leuk?</vt:lpstr>
      <vt:lpstr>Loopbaanwiel prof dr Kuijpers</vt:lpstr>
      <vt:lpstr>De AU en de WAUW</vt:lpstr>
      <vt:lpstr>Hoe zit het onderwijs in elkaar?</vt:lpstr>
      <vt:lpstr>Na de mavo</vt:lpstr>
      <vt:lpstr>Mbo: BOL of BBL?</vt:lpstr>
      <vt:lpstr>Mbo niveau 3 of 4?</vt:lpstr>
      <vt:lpstr>Profielen en verplichte vakken</vt:lpstr>
      <vt:lpstr>Verplichte vakken bij profiel</vt:lpstr>
      <vt:lpstr>Keuzevakken in klas 4m </vt:lpstr>
      <vt:lpstr>Naar de havo</vt:lpstr>
      <vt:lpstr>Verplichte vakken op de havo </vt:lpstr>
      <vt:lpstr>Doorstroom 4m-4h</vt:lpstr>
      <vt:lpstr>Planning profiel en vakkenkeuze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Marcel Toebosch (CLV)</dc:creator>
  <cp:lastModifiedBy>Marcel Toebosch (CLV)</cp:lastModifiedBy>
  <cp:revision>1</cp:revision>
  <dcterms:created xsi:type="dcterms:W3CDTF">2024-02-05T11:09:49Z</dcterms:created>
  <dcterms:modified xsi:type="dcterms:W3CDTF">2024-02-05T11:17:53Z</dcterms:modified>
</cp:coreProperties>
</file>